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0" r:id="rId6"/>
    <p:sldId id="259" r:id="rId7"/>
    <p:sldId id="268" r:id="rId8"/>
    <p:sldId id="272" r:id="rId9"/>
    <p:sldId id="273" r:id="rId10"/>
    <p:sldId id="261" r:id="rId11"/>
    <p:sldId id="276" r:id="rId12"/>
    <p:sldId id="274" r:id="rId13"/>
    <p:sldId id="262" r:id="rId14"/>
    <p:sldId id="277" r:id="rId15"/>
    <p:sldId id="267" r:id="rId16"/>
  </p:sldIdLst>
  <p:sldSz cx="18288000" cy="10287000"/>
  <p:notesSz cx="6858000" cy="9144000"/>
  <p:embeddedFontLst>
    <p:embeddedFont>
      <p:font typeface="字由点字典黑 Bold" panose="00020600040101010101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sv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1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25.sv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sv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1" Type="http://schemas.openxmlformats.org/officeDocument/2006/relationships/image" Target="../media/image42.png"/><Relationship Id="rId10" Type="http://schemas.openxmlformats.org/officeDocument/2006/relationships/image" Target="../media/image25.sv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5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sv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5.svg"/><Relationship Id="rId1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7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sv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sv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sv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25.sv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sv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5.sv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607369"/>
            <a:ext cx="3611282" cy="950170"/>
            <a:chOff x="0" y="0"/>
            <a:chExt cx="4815043" cy="1266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3831" cy="1253861"/>
            </a:xfrm>
            <a:custGeom>
              <a:avLst/>
              <a:gdLst/>
              <a:ahLst/>
              <a:cxnLst/>
              <a:rect l="l" t="t" r="r" b="b"/>
              <a:pathLst>
                <a:path w="1253831" h="1253861">
                  <a:moveTo>
                    <a:pt x="0" y="0"/>
                  </a:moveTo>
                  <a:lnTo>
                    <a:pt x="1253831" y="0"/>
                  </a:lnTo>
                  <a:lnTo>
                    <a:pt x="1253831" y="1253861"/>
                  </a:lnTo>
                  <a:lnTo>
                    <a:pt x="0" y="1253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15362" y="104221"/>
              <a:ext cx="608675" cy="718642"/>
            </a:xfrm>
            <a:custGeom>
              <a:avLst/>
              <a:gdLst/>
              <a:ahLst/>
              <a:cxnLst/>
              <a:rect l="l" t="t" r="r" b="b"/>
              <a:pathLst>
                <a:path w="608675" h="718642">
                  <a:moveTo>
                    <a:pt x="0" y="0"/>
                  </a:moveTo>
                  <a:lnTo>
                    <a:pt x="608675" y="0"/>
                  </a:lnTo>
                  <a:lnTo>
                    <a:pt x="608675" y="718642"/>
                  </a:lnTo>
                  <a:lnTo>
                    <a:pt x="0" y="718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314323" y="37607"/>
              <a:ext cx="925988" cy="846655"/>
            </a:xfrm>
            <a:custGeom>
              <a:avLst/>
              <a:gdLst/>
              <a:ahLst/>
              <a:cxnLst/>
              <a:rect l="l" t="t" r="r" b="b"/>
              <a:pathLst>
                <a:path w="925988" h="846655">
                  <a:moveTo>
                    <a:pt x="0" y="0"/>
                  </a:moveTo>
                  <a:lnTo>
                    <a:pt x="925988" y="0"/>
                  </a:lnTo>
                  <a:lnTo>
                    <a:pt x="925988" y="846655"/>
                  </a:lnTo>
                  <a:lnTo>
                    <a:pt x="0" y="846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59904" y="86698"/>
              <a:ext cx="568727" cy="719014"/>
            </a:xfrm>
            <a:custGeom>
              <a:avLst/>
              <a:gdLst/>
              <a:ahLst/>
              <a:cxnLst/>
              <a:rect l="l" t="t" r="r" b="b"/>
              <a:pathLst>
                <a:path w="568727" h="719014">
                  <a:moveTo>
                    <a:pt x="0" y="0"/>
                  </a:moveTo>
                  <a:lnTo>
                    <a:pt x="568727" y="0"/>
                  </a:lnTo>
                  <a:lnTo>
                    <a:pt x="568727" y="719014"/>
                  </a:lnTo>
                  <a:lnTo>
                    <a:pt x="0" y="719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469969" y="20165"/>
              <a:ext cx="3345074" cy="1246728"/>
            </a:xfrm>
            <a:custGeom>
              <a:avLst/>
              <a:gdLst/>
              <a:ahLst/>
              <a:cxnLst/>
              <a:rect l="l" t="t" r="r" b="b"/>
              <a:pathLst>
                <a:path w="3345074" h="1246728">
                  <a:moveTo>
                    <a:pt x="0" y="0"/>
                  </a:moveTo>
                  <a:lnTo>
                    <a:pt x="3345074" y="0"/>
                  </a:lnTo>
                  <a:lnTo>
                    <a:pt x="3345074" y="1246728"/>
                  </a:lnTo>
                  <a:lnTo>
                    <a:pt x="0" y="124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551689" y="5419725"/>
            <a:ext cx="10835029" cy="94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5"/>
              </a:lnSpc>
              <a:spcBef>
                <a:spcPct val="0"/>
              </a:spcBef>
            </a:pPr>
            <a:r>
              <a:rPr lang="en-US" sz="553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数据库系统原理课程设计</a:t>
            </a:r>
            <a:endParaRPr lang="en-US" sz="553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19400" y="1924050"/>
            <a:ext cx="11998325" cy="31064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船舶轨迹查询</a:t>
            </a:r>
            <a:endParaRPr lang="en-US" sz="8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及海洋环境分析平台</a:t>
            </a:r>
            <a:endParaRPr lang="en-US" sz="8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  <a:p>
            <a:pPr algn="ctr">
              <a:lnSpc>
                <a:spcPts val="12320"/>
              </a:lnSpc>
              <a:spcBef>
                <a:spcPct val="0"/>
              </a:spcBef>
            </a:pPr>
          </a:p>
        </p:txBody>
      </p:sp>
      <p:sp>
        <p:nvSpPr>
          <p:cNvPr id="10" name="AutoShape 10"/>
          <p:cNvSpPr/>
          <p:nvPr/>
        </p:nvSpPr>
        <p:spPr>
          <a:xfrm>
            <a:off x="2121102" y="6866270"/>
            <a:ext cx="14045795" cy="0"/>
          </a:xfrm>
          <a:prstGeom prst="line">
            <a:avLst/>
          </a:prstGeom>
          <a:ln w="13335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639982" y="6779257"/>
            <a:ext cx="8658443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</a:p>
          <a:p>
            <a:pPr algn="ctr">
              <a:lnSpc>
                <a:spcPts val="5400"/>
              </a:lnSpc>
            </a:pPr>
            <a:endParaRPr lang="en-US" sz="300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系统功能设计及展示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5645" y="1485900"/>
            <a:ext cx="9144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管理员</a:t>
            </a:r>
            <a:endParaRPr lang="zh-CN" altLang="en-US" sz="4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2400300"/>
            <a:ext cx="15218410" cy="76746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2400300"/>
            <a:ext cx="15193645" cy="76739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2324100"/>
            <a:ext cx="15380970" cy="77508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733800" y="3390900"/>
            <a:ext cx="2514600" cy="381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733800" y="8572500"/>
            <a:ext cx="2514600" cy="381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" y="2335530"/>
            <a:ext cx="15380335" cy="775017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733800" y="3238500"/>
            <a:ext cx="1600200" cy="304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733800" y="7353300"/>
            <a:ext cx="1600200" cy="304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bldLvl="0" animBg="1"/>
      <p:bldP spid="23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系统功能设计及展示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5645" y="1485900"/>
            <a:ext cx="9144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综合查询与</a:t>
            </a:r>
            <a:r>
              <a:rPr lang="zh-CN" alt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可视化</a:t>
            </a:r>
            <a:endParaRPr lang="en-US" altLang="en-US" sz="4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2315845"/>
            <a:ext cx="15302865" cy="772287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343400" y="3390900"/>
            <a:ext cx="2819400" cy="2057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3639800" y="6134100"/>
            <a:ext cx="2819400" cy="2057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5411450" y="9182100"/>
            <a:ext cx="1413510" cy="4578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8800" y="2324100"/>
            <a:ext cx="15386685" cy="77597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267200" y="3314700"/>
            <a:ext cx="2590800" cy="4495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686800" y="3314700"/>
            <a:ext cx="4405630" cy="24542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2324100"/>
            <a:ext cx="15302865" cy="76930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696200" y="5448300"/>
            <a:ext cx="9296400" cy="19812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010400" y="8039100"/>
            <a:ext cx="9296400" cy="19812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4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8488" y="202632"/>
            <a:ext cx="52961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zh-CN" alt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总结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5645" y="1333500"/>
            <a:ext cx="9144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 b="1">
                <a:solidFill>
                  <a:srgbClr val="235A96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字由点字典黑 Bold" panose="00020600040101010101" charset="-122"/>
                <a:sym typeface="字由点字典黑 Bold" panose="00020600040101010101" charset="-122"/>
              </a:rPr>
              <a:t>系统亮点</a:t>
            </a:r>
            <a:r>
              <a:rPr lang="en-US" altLang="zh-CN" sz="4800" b="1">
                <a:solidFill>
                  <a:srgbClr val="235A96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字由点字典黑 Bold" panose="00020600040101010101" charset="-122"/>
                <a:sym typeface="字由点字典黑 Bold" panose="00020600040101010101" charset="-122"/>
              </a:rPr>
              <a:t>:</a:t>
            </a:r>
            <a:endParaRPr lang="en-US" altLang="zh-CN" sz="4800" b="1">
              <a:solidFill>
                <a:srgbClr val="235A96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" y="2202180"/>
            <a:ext cx="1727200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结合实际应用背景，结合了船舶轨迹和海洋环境数据，服务于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航运安全与海洋环境监测</a:t>
            </a:r>
            <a:r>
              <a:rPr lang="zh-CN" altLang="en-US" sz="2800" b="1"/>
              <a:t>。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功能完整详细：涵盖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数据管理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用户权限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综合查询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可视化展示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操作日志</a:t>
            </a:r>
            <a:r>
              <a:rPr lang="zh-CN" altLang="en-US" sz="2800" b="1"/>
              <a:t>等，系统功能全面。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权限管理细致：支持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角色区分</a:t>
            </a:r>
            <a:r>
              <a:rPr lang="zh-CN" altLang="en-US" sz="2800" b="1"/>
              <a:t>（管理员</a:t>
            </a:r>
            <a:r>
              <a:rPr lang="en-US" altLang="zh-CN" sz="2800" b="1"/>
              <a:t>/</a:t>
            </a:r>
            <a:r>
              <a:rPr lang="zh-CN" altLang="en-US" sz="2800" b="1"/>
              <a:t>普通用户），并设计了独立于用户和数据的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操作日志</a:t>
            </a:r>
            <a:r>
              <a:rPr lang="zh-CN" altLang="en-US" sz="2800" b="1"/>
              <a:t>系统，保障</a:t>
            </a:r>
            <a:r>
              <a:rPr lang="zh-CN" altLang="en-US" sz="2800" b="1"/>
              <a:t>数据追踪的完整性。</a:t>
            </a:r>
            <a:endParaRPr lang="en-US" altLang="zh-CN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支持多条件组合查询，并</a:t>
            </a:r>
            <a:r>
              <a:rPr lang="zh-CN" altLang="en-US" sz="2800" b="1">
                <a:sym typeface="+mn-ea"/>
              </a:rPr>
              <a:t>能够在地图上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显示</a:t>
            </a:r>
            <a:r>
              <a:rPr lang="zh-CN" altLang="en-US" sz="2800" b="1">
                <a:sym typeface="+mn-ea"/>
              </a:rPr>
              <a:t>船舶航行路径，并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关联</a:t>
            </a:r>
            <a:r>
              <a:rPr lang="zh-CN" altLang="en-US" sz="2800" b="1">
                <a:sym typeface="+mn-ea"/>
              </a:rPr>
              <a:t>海洋环境数据，</a:t>
            </a:r>
            <a:r>
              <a:rPr lang="zh-CN" altLang="en-US" sz="2800" b="1"/>
              <a:t>提升了数据的可理解性。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密码存储安全：用户密码在数据库中始终以</a:t>
            </a:r>
            <a:r>
              <a:rPr lang="zh-CN" altLang="en-US" sz="2800" b="1">
                <a:solidFill>
                  <a:srgbClr val="FF0000"/>
                </a:solidFill>
              </a:rPr>
              <a:t>哈希值存储</a:t>
            </a:r>
            <a:r>
              <a:rPr lang="zh-CN" altLang="en-US" sz="2800" b="1"/>
              <a:t>，即使管理员也无法直接查看明文，首次登录后自动升级为哈希，符合安全规范。</a:t>
            </a:r>
            <a:endParaRPr lang="zh-CN" altLang="en-US" sz="2800" b="1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rcRect r="36286"/>
          <a:stretch>
            <a:fillRect/>
          </a:stretch>
        </p:blipFill>
        <p:spPr>
          <a:xfrm>
            <a:off x="4114800" y="5448300"/>
            <a:ext cx="13385800" cy="19589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7620000" y="4229100"/>
            <a:ext cx="2057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16" idx="4"/>
          </p:cNvCxnSpPr>
          <p:nvPr/>
        </p:nvCxnSpPr>
        <p:spPr>
          <a:xfrm>
            <a:off x="8648700" y="4914900"/>
            <a:ext cx="800100" cy="1066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8488" y="202632"/>
            <a:ext cx="52961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zh-CN" alt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总结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5645" y="1333500"/>
            <a:ext cx="9144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 b="1">
                <a:solidFill>
                  <a:srgbClr val="235A96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字由点字典黑 Bold" panose="00020600040101010101" charset="-122"/>
                <a:sym typeface="字由点字典黑 Bold" panose="00020600040101010101" charset="-122"/>
              </a:rPr>
              <a:t>系统亮点</a:t>
            </a:r>
            <a:r>
              <a:rPr lang="en-US" altLang="zh-CN" sz="4800" b="1">
                <a:solidFill>
                  <a:srgbClr val="235A96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字由点字典黑 Bold" panose="00020600040101010101" charset="-122"/>
                <a:sym typeface="字由点字典黑 Bold" panose="00020600040101010101" charset="-122"/>
              </a:rPr>
              <a:t>:</a:t>
            </a:r>
            <a:endParaRPr lang="en-US" altLang="zh-CN" sz="4800" b="1">
              <a:solidFill>
                <a:srgbClr val="235A96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" y="2202180"/>
            <a:ext cx="1727200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结合实际应用背景，结合了船舶轨迹和海洋环境数据，服务于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航运安全与海洋环境监测</a:t>
            </a:r>
            <a:r>
              <a:rPr lang="zh-CN" altLang="en-US" sz="2800" b="1"/>
              <a:t>。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功能完整详细：涵盖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数据管理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用户权限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综合查询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可视化展示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操作日志</a:t>
            </a:r>
            <a:r>
              <a:rPr lang="zh-CN" altLang="en-US" sz="2800" b="1"/>
              <a:t>等，系统功能全面。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权限管理细致：支持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角色区分</a:t>
            </a:r>
            <a:r>
              <a:rPr lang="zh-CN" altLang="en-US" sz="2800" b="1"/>
              <a:t>（管理员</a:t>
            </a:r>
            <a:r>
              <a:rPr lang="en-US" altLang="zh-CN" sz="2800" b="1"/>
              <a:t>/</a:t>
            </a:r>
            <a:r>
              <a:rPr lang="zh-CN" altLang="en-US" sz="2800" b="1"/>
              <a:t>普通用户），并设计了独立于用户和数据的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</a:rPr>
              <a:t>操作日志</a:t>
            </a:r>
            <a:r>
              <a:rPr lang="zh-CN" altLang="en-US" sz="2800" b="1"/>
              <a:t>系统，保障</a:t>
            </a:r>
            <a:r>
              <a:rPr lang="zh-CN" altLang="en-US" sz="2800" b="1"/>
              <a:t>数据追踪的完整性。</a:t>
            </a:r>
            <a:endParaRPr lang="en-US" altLang="zh-CN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支持多条件组合查询，并</a:t>
            </a:r>
            <a:r>
              <a:rPr lang="zh-CN" altLang="en-US" sz="2800" b="1">
                <a:sym typeface="+mn-ea"/>
              </a:rPr>
              <a:t>能够在地图上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显示</a:t>
            </a:r>
            <a:r>
              <a:rPr lang="zh-CN" altLang="en-US" sz="2800" b="1">
                <a:sym typeface="+mn-ea"/>
              </a:rPr>
              <a:t>船舶航行路径，并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关联</a:t>
            </a:r>
            <a:r>
              <a:rPr lang="zh-CN" altLang="en-US" sz="2800" b="1">
                <a:sym typeface="+mn-ea"/>
              </a:rPr>
              <a:t>海洋环境数据，</a:t>
            </a:r>
            <a:r>
              <a:rPr lang="zh-CN" altLang="en-US" sz="2800" b="1"/>
              <a:t>提升了数据的可理解性。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密码存储安全：用户密码在数据库中始终以</a:t>
            </a:r>
            <a:r>
              <a:rPr lang="zh-CN" altLang="en-US" sz="2800" b="1">
                <a:solidFill>
                  <a:srgbClr val="FF0000"/>
                </a:solidFill>
              </a:rPr>
              <a:t>哈希值存储</a:t>
            </a:r>
            <a:r>
              <a:rPr lang="zh-CN" altLang="en-US" sz="2800" b="1"/>
              <a:t>，即使管理员也无法直接查看明文，首次登录后自动升级为哈希，符合安全规范。</a:t>
            </a:r>
            <a:endParaRPr lang="zh-CN" altLang="en-US" sz="2800" b="1"/>
          </a:p>
        </p:txBody>
      </p:sp>
      <p:sp>
        <p:nvSpPr>
          <p:cNvPr id="18" name="文本框 17"/>
          <p:cNvSpPr txBox="1"/>
          <p:nvPr/>
        </p:nvSpPr>
        <p:spPr>
          <a:xfrm>
            <a:off x="762000" y="5295900"/>
            <a:ext cx="9144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 b="1">
                <a:solidFill>
                  <a:schemeClr val="bg1"/>
                </a:solidFill>
                <a:highlight>
                  <a:srgbClr val="000000"/>
                </a:highlight>
                <a:latin typeface="宋体" panose="02010600030101010101" pitchFamily="2" charset="-122"/>
                <a:ea typeface="宋体" panose="02010600030101010101" pitchFamily="2" charset="-122"/>
                <a:cs typeface="字由点字典黑 Bold" panose="00020600040101010101" charset="-122"/>
                <a:sym typeface="字由点字典黑 Bold" panose="00020600040101010101" charset="-122"/>
              </a:rPr>
              <a:t>系统不足</a:t>
            </a:r>
            <a:r>
              <a:rPr lang="en-US" altLang="zh-CN" sz="4800" b="1">
                <a:solidFill>
                  <a:schemeClr val="bg1"/>
                </a:solidFill>
                <a:highlight>
                  <a:srgbClr val="000000"/>
                </a:highlight>
                <a:latin typeface="宋体" panose="02010600030101010101" pitchFamily="2" charset="-122"/>
                <a:ea typeface="宋体" panose="02010600030101010101" pitchFamily="2" charset="-122"/>
                <a:cs typeface="字由点字典黑 Bold" panose="00020600040101010101" charset="-122"/>
                <a:sym typeface="字由点字典黑 Bold" panose="00020600040101010101" charset="-122"/>
              </a:rPr>
              <a:t>:</a:t>
            </a:r>
            <a:endParaRPr lang="en-US" altLang="zh-CN" sz="4800" b="1">
              <a:solidFill>
                <a:schemeClr val="bg1"/>
              </a:solidFill>
              <a:highlight>
                <a:srgbClr val="000000"/>
              </a:highlight>
              <a:latin typeface="宋体" panose="02010600030101010101" pitchFamily="2" charset="-122"/>
              <a:ea typeface="宋体" panose="02010600030101010101" pitchFamily="2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2000" y="6286500"/>
            <a:ext cx="17272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尚未测试</a:t>
            </a:r>
            <a:r>
              <a:rPr lang="zh-CN" altLang="en-US" sz="2800" b="1">
                <a:solidFill>
                  <a:srgbClr val="FF0000"/>
                </a:solidFill>
              </a:rPr>
              <a:t>系统性能</a:t>
            </a:r>
            <a:r>
              <a:rPr lang="zh-CN" altLang="en-US" sz="2800" b="1"/>
              <a:t>：即</a:t>
            </a:r>
            <a:r>
              <a:rPr lang="zh-CN" altLang="en-US" sz="2800" b="1"/>
              <a:t>在大数据量下的查询效率、轨迹数据的存储与索引策略、系统响应时间等。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尚未进行</a:t>
            </a:r>
            <a:r>
              <a:rPr lang="zh-CN" altLang="en-US" sz="2800" b="1"/>
              <a:t>系统测试与部署说明：未提及系统测试、部署方式及运维监控方案。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81697" y="321045"/>
            <a:ext cx="1242100" cy="724559"/>
          </a:xfrm>
          <a:custGeom>
            <a:avLst/>
            <a:gdLst/>
            <a:ahLst/>
            <a:cxnLst/>
            <a:rect l="l" t="t" r="r" b="b"/>
            <a:pathLst>
              <a:path w="1242100" h="724559">
                <a:moveTo>
                  <a:pt x="0" y="0"/>
                </a:moveTo>
                <a:lnTo>
                  <a:pt x="1242100" y="0"/>
                </a:lnTo>
                <a:lnTo>
                  <a:pt x="1242100" y="724559"/>
                </a:lnTo>
                <a:lnTo>
                  <a:pt x="0" y="7245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205457" y="6965100"/>
            <a:ext cx="587708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请老师批评指正</a:t>
            </a:r>
            <a:endParaRPr lang="en-US" sz="6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3551689" y="5419725"/>
            <a:ext cx="10835029" cy="94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5"/>
              </a:lnSpc>
              <a:spcBef>
                <a:spcPct val="0"/>
              </a:spcBef>
            </a:pPr>
            <a:r>
              <a:rPr lang="en-US" sz="553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数据库系统原理课程设计</a:t>
            </a:r>
            <a:endParaRPr lang="en-US" sz="553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2819400" y="1924050"/>
            <a:ext cx="11998325" cy="31064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船舶轨迹查询</a:t>
            </a:r>
            <a:endParaRPr lang="en-US" sz="8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及海洋环境分析平台</a:t>
            </a:r>
            <a:endParaRPr lang="en-US" sz="8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  <a:p>
            <a:pPr algn="ctr">
              <a:lnSpc>
                <a:spcPts val="12320"/>
              </a:lnSpc>
              <a:spcBef>
                <a:spcPct val="0"/>
              </a:spcBef>
            </a:pPr>
          </a:p>
        </p:txBody>
      </p:sp>
      <p:sp>
        <p:nvSpPr>
          <p:cNvPr id="17" name="AutoShape 10"/>
          <p:cNvSpPr/>
          <p:nvPr/>
        </p:nvSpPr>
        <p:spPr>
          <a:xfrm>
            <a:off x="2121102" y="6866270"/>
            <a:ext cx="14045795" cy="0"/>
          </a:xfrm>
          <a:prstGeom prst="line">
            <a:avLst/>
          </a:prstGeom>
          <a:ln w="13335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1"/>
          <p:cNvSpPr txBox="1"/>
          <p:nvPr/>
        </p:nvSpPr>
        <p:spPr>
          <a:xfrm>
            <a:off x="4639982" y="7541257"/>
            <a:ext cx="8658443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</a:p>
          <a:p>
            <a:pPr algn="ctr">
              <a:lnSpc>
                <a:spcPts val="5400"/>
              </a:lnSpc>
            </a:pPr>
            <a:endParaRPr lang="en-US" sz="300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目录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95833" y="2646139"/>
            <a:ext cx="975688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选题背景</a:t>
            </a:r>
            <a:endParaRPr lang="en-US" sz="4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95833" y="3933502"/>
            <a:ext cx="975688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概念设计</a:t>
            </a:r>
            <a:endParaRPr lang="en-US" sz="4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95833" y="5221282"/>
            <a:ext cx="975688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逻辑设计</a:t>
            </a:r>
            <a:endParaRPr lang="en-US" sz="4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95833" y="6509062"/>
            <a:ext cx="975688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系统功能设计及展示</a:t>
            </a:r>
            <a:endParaRPr lang="en-US" sz="4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95833" y="7796842"/>
            <a:ext cx="975688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总结</a:t>
            </a:r>
            <a:endParaRPr lang="en-US" sz="4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6339757" y="2859244"/>
            <a:ext cx="538337" cy="471045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6339757" y="4146607"/>
            <a:ext cx="538337" cy="471045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6339757" y="5434387"/>
            <a:ext cx="538337" cy="471045"/>
            <a:chOff x="0" y="0"/>
            <a:chExt cx="812800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6339757" y="6722167"/>
            <a:ext cx="538337" cy="471045"/>
            <a:chOff x="0" y="0"/>
            <a:chExt cx="812800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6339757" y="8012979"/>
            <a:ext cx="538337" cy="471045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681697" y="2833070"/>
            <a:ext cx="9014171" cy="5780337"/>
          </a:xfrm>
          <a:custGeom>
            <a:avLst/>
            <a:gdLst/>
            <a:ahLst/>
            <a:cxnLst/>
            <a:rect l="l" t="t" r="r" b="b"/>
            <a:pathLst>
              <a:path w="9014171" h="5780337">
                <a:moveTo>
                  <a:pt x="0" y="0"/>
                </a:moveTo>
                <a:lnTo>
                  <a:pt x="9014170" y="0"/>
                </a:lnTo>
                <a:lnTo>
                  <a:pt x="9014170" y="5780337"/>
                </a:lnTo>
                <a:lnTo>
                  <a:pt x="0" y="57803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13" name="TextBox 13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选题背景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29215" y="3162300"/>
            <a:ext cx="7376795" cy="45758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·航运是全球贸易的主要交通方式，承担超过 </a:t>
            </a:r>
            <a:r>
              <a:rPr lang="en-US" sz="3600" u="none" strike="noStrike">
                <a:solidFill>
                  <a:srgbClr val="FF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80%</a:t>
            </a:r>
            <a:r>
              <a:rPr lang="en-US" sz="3600" u="none" strike="noStrike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的全球贸易运输任务。</a:t>
            </a:r>
            <a:endParaRPr lang="en-US" sz="3600" u="none" strike="noStrike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·掌握船舶所经海域的</a:t>
            </a:r>
            <a:r>
              <a:rPr lang="en-US" sz="3600" u="none" strike="noStrike">
                <a:solidFill>
                  <a:srgbClr val="FF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位置</a:t>
            </a:r>
            <a:r>
              <a:rPr lang="en-US" sz="3600" u="none" strike="noStrike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和</a:t>
            </a:r>
            <a:r>
              <a:rPr lang="en-US" sz="3600" u="none" strike="noStrike">
                <a:solidFill>
                  <a:srgbClr val="FF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海域状态</a:t>
            </a:r>
            <a:r>
              <a:rPr lang="en-US" sz="3600" u="none" strike="noStrike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，避免航行经过危险海域。</a:t>
            </a:r>
            <a:endParaRPr lang="en-US" sz="3600" u="none" strike="noStrike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·将船舶轨迹数据和观测数据结合，提供丰富的时空数据，</a:t>
            </a:r>
            <a:r>
              <a:rPr lang="en-US" sz="3600" u="none" strike="noStrike">
                <a:solidFill>
                  <a:srgbClr val="FF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可视化</a:t>
            </a:r>
            <a:r>
              <a:rPr lang="en-US" sz="3600" u="none" strike="noStrike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海洋环境变化过程。</a:t>
            </a:r>
            <a:endParaRPr lang="en-US" sz="3600" u="none" strike="noStrike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681697" y="1650090"/>
            <a:ext cx="9756880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船舶轨迹查询</a:t>
            </a:r>
            <a:r>
              <a:rPr 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及海洋环境分析</a:t>
            </a:r>
            <a:endParaRPr lang="en-US" sz="4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645" y="1714500"/>
            <a:ext cx="8153400" cy="78409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4" name="TextBox 12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概念设计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22555" y="6210300"/>
            <a:ext cx="9402445" cy="59055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52400" y="5372100"/>
            <a:ext cx="9402445" cy="59055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9400" y="1485900"/>
            <a:ext cx="5662295" cy="361632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9400" y="5899150"/>
            <a:ext cx="5662800" cy="361800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9" name="右箭头 18"/>
          <p:cNvSpPr/>
          <p:nvPr/>
        </p:nvSpPr>
        <p:spPr>
          <a:xfrm rot="20580000">
            <a:off x="8661400" y="3740150"/>
            <a:ext cx="1752600" cy="609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960000">
            <a:off x="8661400" y="6897370"/>
            <a:ext cx="1752600" cy="609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9800" y="2171700"/>
            <a:ext cx="14630400" cy="78486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62000" y="1409700"/>
            <a:ext cx="9284970" cy="53276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p>
            <a:r>
              <a:rPr lang="zh-CN" altLang="en-US" sz="2800" b="1">
                <a:sym typeface="+mn-ea"/>
              </a:rPr>
              <a:t>在</a:t>
            </a:r>
            <a:r>
              <a:rPr lang="en-US" altLang="zh-CN" sz="2800" b="1">
                <a:sym typeface="+mn-ea"/>
              </a:rPr>
              <a:t>MySQL Workbench </a:t>
            </a:r>
            <a:r>
              <a:rPr lang="zh-CN" altLang="en-US" sz="2800" b="1">
                <a:sym typeface="+mn-ea"/>
              </a:rPr>
              <a:t>上执行</a:t>
            </a:r>
            <a:r>
              <a:rPr lang="en-US" altLang="zh-CN" sz="2800" b="1">
                <a:sym typeface="+mn-ea"/>
              </a:rPr>
              <a:t>SQL</a:t>
            </a:r>
            <a:r>
              <a:rPr lang="zh-CN" altLang="en-US" sz="2800" b="1">
                <a:sym typeface="+mn-ea"/>
              </a:rPr>
              <a:t>脚本，进行数据库的搭建。</a:t>
            </a:r>
            <a:endParaRPr lang="zh-CN" altLang="en-US" sz="2800" b="1"/>
          </a:p>
          <a:p>
            <a:endParaRPr lang="zh-CN" altLang="en-US" sz="2800" b="1"/>
          </a:p>
        </p:txBody>
      </p:sp>
      <p:sp>
        <p:nvSpPr>
          <p:cNvPr id="14" name="椭圆 13"/>
          <p:cNvSpPr/>
          <p:nvPr/>
        </p:nvSpPr>
        <p:spPr>
          <a:xfrm>
            <a:off x="4267200" y="8953500"/>
            <a:ext cx="1981200" cy="60960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4" idx="6"/>
          </p:cNvCxnSpPr>
          <p:nvPr/>
        </p:nvCxnSpPr>
        <p:spPr>
          <a:xfrm flipV="1">
            <a:off x="6248400" y="9105900"/>
            <a:ext cx="2133600" cy="15240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47430" y="8714740"/>
            <a:ext cx="4687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实时显示</a:t>
            </a:r>
            <a:r>
              <a:rPr lang="en-US" altLang="zh-CN" sz="2400" b="1">
                <a:solidFill>
                  <a:srgbClr val="FF0000"/>
                </a:solidFill>
              </a:rPr>
              <a:t>SQL</a:t>
            </a:r>
            <a:r>
              <a:rPr lang="zh-CN" altLang="en-US" sz="2400" b="1">
                <a:solidFill>
                  <a:srgbClr val="FF0000"/>
                </a:solidFill>
              </a:rPr>
              <a:t>语句执行的结果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156460" y="4533900"/>
            <a:ext cx="2243455" cy="1349375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85800" y="6743700"/>
            <a:ext cx="46875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显示当前数据库结构（</a:t>
            </a:r>
            <a:r>
              <a:rPr lang="en-US" altLang="zh-CN" sz="2400" b="1">
                <a:solidFill>
                  <a:srgbClr val="FF0000"/>
                </a:solidFill>
              </a:rPr>
              <a:t>Tables</a:t>
            </a:r>
            <a:r>
              <a:rPr lang="zh-CN" altLang="en-US" sz="2400" b="1">
                <a:solidFill>
                  <a:srgbClr val="FF0000"/>
                </a:solidFill>
              </a:rPr>
              <a:t>、</a:t>
            </a:r>
            <a:r>
              <a:rPr lang="en-US" altLang="zh-CN" sz="2400" b="1">
                <a:solidFill>
                  <a:srgbClr val="FF0000"/>
                </a:solidFill>
              </a:rPr>
              <a:t>Views</a:t>
            </a:r>
            <a:r>
              <a:rPr lang="zh-CN" altLang="en-US" sz="2400" b="1">
                <a:solidFill>
                  <a:srgbClr val="FF0000"/>
                </a:solidFill>
              </a:rPr>
              <a:t>等），非常</a:t>
            </a:r>
            <a:r>
              <a:rPr lang="zh-CN" altLang="en-US" sz="2400" b="1">
                <a:solidFill>
                  <a:srgbClr val="FF0000"/>
                </a:solidFill>
              </a:rPr>
              <a:t>直观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cxnSp>
        <p:nvCxnSpPr>
          <p:cNvPr id="20" name="直接箭头连接符 19"/>
          <p:cNvCxnSpPr>
            <a:stCxn id="18" idx="4"/>
          </p:cNvCxnSpPr>
          <p:nvPr/>
        </p:nvCxnSpPr>
        <p:spPr>
          <a:xfrm flipH="1">
            <a:off x="2133600" y="5883275"/>
            <a:ext cx="1144905" cy="70802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62400" y="2933700"/>
            <a:ext cx="1457960" cy="760095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21" idx="6"/>
          </p:cNvCxnSpPr>
          <p:nvPr/>
        </p:nvCxnSpPr>
        <p:spPr>
          <a:xfrm flipV="1">
            <a:off x="5420360" y="3086100"/>
            <a:ext cx="447040" cy="22796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19800" y="2788920"/>
            <a:ext cx="4687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输入要执行的</a:t>
            </a:r>
            <a:r>
              <a:rPr lang="en-US" altLang="zh-CN" sz="2400" b="1">
                <a:solidFill>
                  <a:srgbClr val="FF0000"/>
                </a:solidFill>
              </a:rPr>
              <a:t>SQL</a:t>
            </a:r>
            <a:r>
              <a:rPr lang="zh-CN" altLang="en-US" sz="2400" b="1">
                <a:solidFill>
                  <a:srgbClr val="FF0000"/>
                </a:solidFill>
              </a:rPr>
              <a:t>语句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逻辑设计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18" grpId="0" animBg="1"/>
      <p:bldP spid="19" grpId="0"/>
      <p:bldP spid="14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09600" y="1409700"/>
            <a:ext cx="11625580" cy="53276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p>
            <a:r>
              <a:rPr lang="zh-CN" altLang="en-US" sz="2800" b="1">
                <a:sym typeface="+mn-ea"/>
              </a:rPr>
              <a:t>建立User</a:t>
            </a:r>
            <a:r>
              <a:rPr lang="en-US" altLang="zh-CN" sz="2800" b="1">
                <a:sym typeface="+mn-ea"/>
              </a:rPr>
              <a:t>_u</a:t>
            </a:r>
            <a:r>
              <a:rPr lang="zh-CN" altLang="en-US" sz="2800" b="1">
                <a:sym typeface="+mn-ea"/>
              </a:rPr>
              <a:t>、Data</a:t>
            </a:r>
            <a:r>
              <a:rPr lang="en-US" altLang="zh-CN" sz="2800" b="1">
                <a:sym typeface="+mn-ea"/>
              </a:rPr>
              <a:t>_u</a:t>
            </a:r>
            <a:r>
              <a:rPr lang="zh-CN" altLang="en-US" sz="2800" b="1">
                <a:sym typeface="+mn-ea"/>
              </a:rPr>
              <a:t>、Record等核心表，同时设置外键约束、</a:t>
            </a:r>
            <a:r>
              <a:rPr lang="zh-CN" altLang="en-US" sz="2800" b="1">
                <a:sym typeface="+mn-ea"/>
              </a:rPr>
              <a:t>视图和索引</a:t>
            </a:r>
            <a:endParaRPr lang="zh-CN" altLang="en-US" sz="2800" b="1"/>
          </a:p>
          <a:p>
            <a:endParaRPr lang="zh-CN" altLang="en-US" sz="2800" b="1"/>
          </a:p>
        </p:txBody>
      </p:sp>
      <p:grpSp>
        <p:nvGrpSpPr>
          <p:cNvPr id="29" name="组合 28"/>
          <p:cNvGrpSpPr/>
          <p:nvPr/>
        </p:nvGrpSpPr>
        <p:grpSpPr>
          <a:xfrm>
            <a:off x="304800" y="2247900"/>
            <a:ext cx="2606040" cy="4168140"/>
            <a:chOff x="480" y="3540"/>
            <a:chExt cx="4104" cy="656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" y="3540"/>
              <a:ext cx="4104" cy="6564"/>
            </a:xfrm>
            <a:prstGeom prst="rect">
              <a:avLst/>
            </a:prstGeom>
          </p:spPr>
        </p:pic>
        <p:sp>
          <p:nvSpPr>
            <p:cNvPr id="22" name="椭圆 21"/>
            <p:cNvSpPr/>
            <p:nvPr/>
          </p:nvSpPr>
          <p:spPr>
            <a:xfrm>
              <a:off x="720" y="4020"/>
              <a:ext cx="1948" cy="673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38400" y="5081270"/>
            <a:ext cx="2606040" cy="3855720"/>
            <a:chOff x="3480" y="5340"/>
            <a:chExt cx="4104" cy="607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80" y="5340"/>
              <a:ext cx="4104" cy="6072"/>
            </a:xfrm>
            <a:prstGeom prst="rect">
              <a:avLst/>
            </a:prstGeom>
          </p:spPr>
        </p:pic>
        <p:sp>
          <p:nvSpPr>
            <p:cNvPr id="23" name="椭圆 22"/>
            <p:cNvSpPr/>
            <p:nvPr/>
          </p:nvSpPr>
          <p:spPr>
            <a:xfrm>
              <a:off x="3720" y="5940"/>
              <a:ext cx="1975" cy="515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724400" y="7429500"/>
            <a:ext cx="2567940" cy="2476500"/>
            <a:chOff x="6840" y="7740"/>
            <a:chExt cx="4044" cy="39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40" y="7740"/>
              <a:ext cx="4044" cy="3900"/>
            </a:xfrm>
            <a:prstGeom prst="rect">
              <a:avLst/>
            </a:prstGeom>
          </p:spPr>
        </p:pic>
        <p:sp>
          <p:nvSpPr>
            <p:cNvPr id="24" name="椭圆 23"/>
            <p:cNvSpPr/>
            <p:nvPr/>
          </p:nvSpPr>
          <p:spPr>
            <a:xfrm>
              <a:off x="6960" y="8580"/>
              <a:ext cx="1975" cy="515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13335000" y="2844165"/>
            <a:ext cx="4560570" cy="5090160"/>
            <a:chOff x="9480" y="10980"/>
            <a:chExt cx="4032" cy="450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480" y="11100"/>
              <a:ext cx="4032" cy="4380"/>
            </a:xfrm>
            <a:prstGeom prst="rect">
              <a:avLst/>
            </a:prstGeom>
          </p:spPr>
        </p:pic>
        <p:sp>
          <p:nvSpPr>
            <p:cNvPr id="25" name="椭圆 24"/>
            <p:cNvSpPr/>
            <p:nvPr/>
          </p:nvSpPr>
          <p:spPr>
            <a:xfrm>
              <a:off x="9480" y="10980"/>
              <a:ext cx="1975" cy="515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1400" y="7581900"/>
            <a:ext cx="5532120" cy="18745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0" y="2171700"/>
            <a:ext cx="5707380" cy="27508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4991100"/>
            <a:ext cx="5273040" cy="1943100"/>
          </a:xfrm>
          <a:prstGeom prst="rect">
            <a:avLst/>
          </a:prstGeom>
        </p:spPr>
      </p:pic>
      <p:sp>
        <p:nvSpPr>
          <p:cNvPr id="33" name="右箭头 32"/>
          <p:cNvSpPr/>
          <p:nvPr/>
        </p:nvSpPr>
        <p:spPr>
          <a:xfrm>
            <a:off x="9448800" y="4457700"/>
            <a:ext cx="3505200" cy="609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220200" y="3799840"/>
            <a:ext cx="38754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衍生表，没有以物理表的结构存储，而是以视图</a:t>
            </a:r>
            <a:r>
              <a:rPr lang="en-US" altLang="zh-CN" sz="2400" b="1"/>
              <a:t>view</a:t>
            </a:r>
            <a:r>
              <a:rPr lang="zh-CN" altLang="en-US" sz="2400" b="1"/>
              <a:t>的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400" b="1"/>
              <a:t>形式。</a:t>
            </a:r>
            <a:endParaRPr lang="zh-CN" altLang="en-US" sz="2400" b="1"/>
          </a:p>
        </p:txBody>
      </p:sp>
      <p:sp>
        <p:nvSpPr>
          <p:cNvPr id="14" name="TextBox 12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逻辑设计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系统功能设计及展示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1990" y="1387475"/>
            <a:ext cx="15556230" cy="82994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Overview：</a:t>
            </a:r>
            <a:r>
              <a:rPr lang="en-US" altLang="zh-CN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 </a:t>
            </a:r>
            <a:r>
              <a:rPr lang="en-US" sz="4000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前后端分离</a:t>
            </a:r>
            <a:r>
              <a:rPr lang="en-US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的船舶观测</a:t>
            </a:r>
            <a:r>
              <a:rPr lang="en-US" sz="4000" b="1">
                <a:solidFill>
                  <a:schemeClr val="bg1"/>
                </a:solidFill>
                <a:highlight>
                  <a:srgbClr val="0000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数据</a:t>
            </a:r>
            <a:r>
              <a:rPr lang="en-US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管理与展示系统</a:t>
            </a:r>
            <a:endParaRPr lang="en-US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2590800" y="2117725"/>
            <a:ext cx="1616710" cy="89217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8475" y="3061335"/>
            <a:ext cx="49295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框架与构建：</a:t>
            </a:r>
            <a:r>
              <a:rPr lang="en-US" sz="3200">
                <a:solidFill>
                  <a:srgbClr val="FF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Vue</a:t>
            </a:r>
            <a:r>
              <a:rPr lang="en-US" sz="32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 + Vite</a:t>
            </a:r>
            <a:endParaRPr lang="en-US" sz="32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sz="32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724400" y="2095500"/>
            <a:ext cx="1752600" cy="99060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248400" y="3188335"/>
            <a:ext cx="81064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数据库：</a:t>
            </a:r>
            <a:r>
              <a:rPr lang="en-US" sz="32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MySQL+MySQL Workbench</a:t>
            </a:r>
            <a:endParaRPr lang="en-US" sz="32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zh-CN" altLang="en-US" sz="32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后端框架：</a:t>
            </a:r>
            <a:r>
              <a:rPr lang="en-US" altLang="zh-CN" sz="3200">
                <a:solidFill>
                  <a:srgbClr val="FF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Flask</a:t>
            </a:r>
            <a:r>
              <a:rPr lang="en-US" altLang="zh-CN" sz="32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+MySQL Connector</a:t>
            </a:r>
            <a:endParaRPr lang="en-US" altLang="zh-CN" sz="32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sz="32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9601200" y="2247900"/>
            <a:ext cx="2743200" cy="220980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2400" y="4549140"/>
            <a:ext cx="13396595" cy="52971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771900"/>
            <a:ext cx="2293620" cy="607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系统功能设计及展示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1990" y="1616075"/>
            <a:ext cx="5937250" cy="266319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noAutofit/>
          </a:bodyPr>
          <a:p>
            <a:r>
              <a:rPr lang="en-US" altLang="zh-CN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1. </a:t>
            </a:r>
            <a:r>
              <a:rPr lang="zh-CN" altLang="en-US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数据管理</a:t>
            </a:r>
            <a:endParaRPr lang="zh-CN" altLang="en-US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en-US" altLang="zh-CN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2. </a:t>
            </a:r>
            <a:r>
              <a:rPr lang="zh-CN" altLang="en-US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用户与权限管理</a:t>
            </a:r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en-US" altLang="zh-CN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3. </a:t>
            </a:r>
            <a:r>
              <a:rPr lang="zh-CN" altLang="en-US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综合查询与可视化分析</a:t>
            </a:r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en-US" altLang="zh-CN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4. </a:t>
            </a:r>
            <a:r>
              <a:rPr lang="zh-CN" altLang="en-US" sz="40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操作记录</a:t>
            </a:r>
            <a:endParaRPr lang="zh-CN" altLang="en-US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zh-CN" altLang="en-US" sz="40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3733800" y="1714500"/>
            <a:ext cx="3881120" cy="4699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左中括号 15"/>
          <p:cNvSpPr/>
          <p:nvPr/>
        </p:nvSpPr>
        <p:spPr>
          <a:xfrm>
            <a:off x="7818120" y="1714500"/>
            <a:ext cx="335280" cy="880745"/>
          </a:xfrm>
          <a:prstGeom prst="leftBracke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158480" y="1543685"/>
            <a:ext cx="7647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数据导入：支持结构化数据的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批量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/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单条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上传与存储。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数据维护：提供对已入库数据的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审核、更新与删除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功能。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5481320" y="4152900"/>
            <a:ext cx="2133600" cy="4572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6629400" y="6591300"/>
            <a:ext cx="986155" cy="4572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3822700" y="9029700"/>
            <a:ext cx="3919855" cy="4572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左中括号 21"/>
          <p:cNvSpPr/>
          <p:nvPr/>
        </p:nvSpPr>
        <p:spPr>
          <a:xfrm>
            <a:off x="7813040" y="3506470"/>
            <a:ext cx="257175" cy="1495425"/>
          </a:xfrm>
          <a:prstGeom prst="leftBracke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133080" y="3270885"/>
            <a:ext cx="99656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角色权限：</a:t>
            </a:r>
            <a:r>
              <a:rPr lang="en-US" altLang="zh-CN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管理员</a:t>
            </a:r>
            <a:r>
              <a:rPr lang="en-US" altLang="zh-CN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与</a:t>
            </a:r>
            <a:r>
              <a:rPr lang="en-US" altLang="zh-CN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普通用户</a:t>
            </a:r>
            <a:r>
              <a:rPr lang="en-US" altLang="zh-CN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两种角色。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注册与认证：提供普通用户注册、登录功能。管理员用户后台手动添加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访问控制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：根据用户角色严格限制其对数据和功能的访问权限。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</p:txBody>
      </p:sp>
      <p:sp>
        <p:nvSpPr>
          <p:cNvPr id="24" name="左中括号 23"/>
          <p:cNvSpPr/>
          <p:nvPr/>
        </p:nvSpPr>
        <p:spPr>
          <a:xfrm>
            <a:off x="7792720" y="6071870"/>
            <a:ext cx="340360" cy="1450975"/>
          </a:xfrm>
          <a:prstGeom prst="leftBracke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133080" y="5785485"/>
            <a:ext cx="9965690" cy="2014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多条件查询：支持结合船舶</a:t>
            </a:r>
            <a:r>
              <a:rPr lang="en-US" altLang="zh-CN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ID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、时空范围、环境参数进行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组合查询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轨迹还原：能够按时间顺序在地图上可视化显示</a:t>
            </a:r>
            <a:r>
              <a:rPr lang="zh-CN" altLang="en-US" sz="2400" b="1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船舶航行路径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环境参数关联：在展示轨迹的同时，可标注对应位置的</a:t>
            </a:r>
            <a:r>
              <a:rPr lang="zh-CN" altLang="en-US" sz="2400" b="1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海洋环境数据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</p:txBody>
      </p:sp>
      <p:sp>
        <p:nvSpPr>
          <p:cNvPr id="26" name="左中括号 25"/>
          <p:cNvSpPr/>
          <p:nvPr/>
        </p:nvSpPr>
        <p:spPr>
          <a:xfrm>
            <a:off x="7814945" y="8621395"/>
            <a:ext cx="363855" cy="865505"/>
          </a:xfrm>
          <a:prstGeom prst="leftBracke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183880" y="8427085"/>
            <a:ext cx="97224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日志记录：系统自动记录所有管理员用户的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数据操作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endParaRPr lang="en-US" altLang="zh-CN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独立性设计：操作记录被设计为强实体，即使原始用户或数据被删除，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  <a:p>
            <a:r>
              <a:rPr lang="en-US" altLang="zh-CN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                </a:t>
            </a:r>
            <a:r>
              <a:rPr lang="zh-CN" altLang="en-US" sz="24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</a:rPr>
              <a:t>日志依然保留，确保了审计追踪的完整性。</a:t>
            </a:r>
            <a:endParaRPr lang="zh-CN" altLang="en-US" sz="24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6" grpId="0" animBg="1"/>
      <p:bldP spid="23" grpId="0"/>
      <p:bldP spid="22" grpId="0" bldLvl="0" animBg="1"/>
      <p:bldP spid="25" grpId="0"/>
      <p:bldP spid="24" grpId="0" bldLvl="0" animBg="1"/>
      <p:bldP spid="27" grpId="0"/>
      <p:bldP spid="2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403623" y="202942"/>
            <a:ext cx="3202681" cy="842662"/>
            <a:chOff x="0" y="0"/>
            <a:chExt cx="4270241" cy="112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966" cy="1111992"/>
            </a:xfrm>
            <a:custGeom>
              <a:avLst/>
              <a:gdLst/>
              <a:ahLst/>
              <a:cxnLst/>
              <a:rect l="l" t="t" r="r" b="b"/>
              <a:pathLst>
                <a:path w="1111966" h="1111992">
                  <a:moveTo>
                    <a:pt x="0" y="0"/>
                  </a:moveTo>
                  <a:lnTo>
                    <a:pt x="1111966" y="0"/>
                  </a:lnTo>
                  <a:lnTo>
                    <a:pt x="1111966" y="1111992"/>
                  </a:lnTo>
                  <a:lnTo>
                    <a:pt x="0" y="111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43905" y="92428"/>
              <a:ext cx="539806" cy="637331"/>
            </a:xfrm>
            <a:custGeom>
              <a:avLst/>
              <a:gdLst/>
              <a:ahLst/>
              <a:cxnLst/>
              <a:rect l="l" t="t" r="r" b="b"/>
              <a:pathLst>
                <a:path w="539806" h="637331">
                  <a:moveTo>
                    <a:pt x="0" y="0"/>
                  </a:moveTo>
                  <a:lnTo>
                    <a:pt x="539806" y="0"/>
                  </a:lnTo>
                  <a:lnTo>
                    <a:pt x="539806" y="637331"/>
                  </a:lnTo>
                  <a:lnTo>
                    <a:pt x="0" y="63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52467" y="33352"/>
              <a:ext cx="821217" cy="750859"/>
            </a:xfrm>
            <a:custGeom>
              <a:avLst/>
              <a:gdLst/>
              <a:ahLst/>
              <a:cxnLst/>
              <a:rect l="l" t="t" r="r" b="b"/>
              <a:pathLst>
                <a:path w="821217" h="750859">
                  <a:moveTo>
                    <a:pt x="0" y="0"/>
                  </a:moveTo>
                  <a:lnTo>
                    <a:pt x="821217" y="0"/>
                  </a:lnTo>
                  <a:lnTo>
                    <a:pt x="821217" y="750859"/>
                  </a:lnTo>
                  <a:lnTo>
                    <a:pt x="0" y="7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79745" y="76889"/>
              <a:ext cx="504378" cy="637661"/>
            </a:xfrm>
            <a:custGeom>
              <a:avLst/>
              <a:gdLst/>
              <a:ahLst/>
              <a:cxnLst/>
              <a:rect l="l" t="t" r="r" b="b"/>
              <a:pathLst>
                <a:path w="504378" h="637661">
                  <a:moveTo>
                    <a:pt x="0" y="0"/>
                  </a:moveTo>
                  <a:lnTo>
                    <a:pt x="504378" y="0"/>
                  </a:lnTo>
                  <a:lnTo>
                    <a:pt x="504378" y="637660"/>
                  </a:lnTo>
                  <a:lnTo>
                    <a:pt x="0" y="637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03648" y="17883"/>
              <a:ext cx="2966593" cy="1105666"/>
            </a:xfrm>
            <a:custGeom>
              <a:avLst/>
              <a:gdLst/>
              <a:ahLst/>
              <a:cxnLst/>
              <a:rect l="l" t="t" r="r" b="b"/>
              <a:pathLst>
                <a:path w="2966593" h="1105666">
                  <a:moveTo>
                    <a:pt x="0" y="0"/>
                  </a:moveTo>
                  <a:lnTo>
                    <a:pt x="2966593" y="0"/>
                  </a:lnTo>
                  <a:lnTo>
                    <a:pt x="2966593" y="1105666"/>
                  </a:lnTo>
                  <a:lnTo>
                    <a:pt x="0" y="1105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681697" y="1156573"/>
            <a:ext cx="16924607" cy="0"/>
          </a:xfrm>
          <a:prstGeom prst="line">
            <a:avLst/>
          </a:prstGeom>
          <a:ln w="38100" cap="flat">
            <a:solidFill>
              <a:srgbClr val="235A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5400000">
            <a:off x="648051" y="388751"/>
            <a:ext cx="538337" cy="471045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35A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8488" y="202632"/>
            <a:ext cx="529611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系统功能设计及展示</a:t>
            </a:r>
            <a:endParaRPr lang="en-US" sz="4300">
              <a:solidFill>
                <a:srgbClr val="000000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5645" y="1485900"/>
            <a:ext cx="9144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>
                <a:solidFill>
                  <a:srgbClr val="235A96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普通用户</a:t>
            </a:r>
            <a:endParaRPr lang="en-US" altLang="en-US" sz="4800">
              <a:solidFill>
                <a:srgbClr val="235A96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2324100"/>
            <a:ext cx="15135225" cy="76504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2315845"/>
            <a:ext cx="15135225" cy="76682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2315845"/>
            <a:ext cx="15160625" cy="7627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1462</Words>
  <Application>WPS 演示</Application>
  <PresentationFormat>On-screen Show (4:3)</PresentationFormat>
  <Paragraphs>149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字由点字典黑 Bold</vt:lpstr>
      <vt:lpstr>字由点字典黑</vt:lpstr>
      <vt:lpstr>黑体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船舶轨迹查询 及海洋环境分析平台</dc:title>
  <dc:creator/>
  <cp:lastModifiedBy>王皙晶</cp:lastModifiedBy>
  <cp:revision>10</cp:revision>
  <dcterms:created xsi:type="dcterms:W3CDTF">2006-08-16T00:00:00Z</dcterms:created>
  <dcterms:modified xsi:type="dcterms:W3CDTF">2026-02-07T13:49:00Z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{"Label":"1","ContentProducer":"001191110105MA01AN806X00000","ProduceID":"DAG8AL0oXvE","ReservedCode1":"","ContentPropagator":"001191110105MA01AN806X00000","PropagateID":"DAG8AL0oXvE","ReservedCode2":""}</vt:lpwstr>
  </property>
  <property fmtid="{D5CDD505-2E9C-101B-9397-08002B2CF9AE}" pid="3" name="ICV">
    <vt:lpwstr>33C2AF6178D3480F9443F51C0AB3DAEA_12</vt:lpwstr>
  </property>
  <property fmtid="{D5CDD505-2E9C-101B-9397-08002B2CF9AE}" pid="4" name="KSOProductBuildVer">
    <vt:lpwstr>2052-12.1.0.23542</vt:lpwstr>
  </property>
</Properties>
</file>